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1" r:id="rId7"/>
    <p:sldId id="262" r:id="rId8"/>
    <p:sldId id="263" r:id="rId9"/>
    <p:sldId id="264" r:id="rId10"/>
    <p:sldId id="267" r:id="rId11"/>
    <p:sldId id="265" r:id="rId12"/>
    <p:sldId id="266"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41" autoAdjust="0"/>
    <p:restoredTop sz="94660"/>
  </p:normalViewPr>
  <p:slideViewPr>
    <p:cSldViewPr snapToGrid="0">
      <p:cViewPr>
        <p:scale>
          <a:sx n="69" d="100"/>
          <a:sy n="69" d="100"/>
        </p:scale>
        <p:origin x="792"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12/2/2015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12/2/2015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12/2/2015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12/2/2015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12/2/2015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12/2/2015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lethbridge.instructure.com/courses/546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Attachment </a:t>
            </a:r>
            <a:endParaRPr lang="en-CA" dirty="0"/>
          </a:p>
        </p:txBody>
      </p:sp>
      <p:sp>
        <p:nvSpPr>
          <p:cNvPr id="3" name="Subtitle 2"/>
          <p:cNvSpPr>
            <a:spLocks noGrp="1"/>
          </p:cNvSpPr>
          <p:nvPr>
            <p:ph type="subTitle" idx="1"/>
          </p:nvPr>
        </p:nvSpPr>
        <p:spPr/>
        <p:txBody>
          <a:bodyPr/>
          <a:lstStyle/>
          <a:p>
            <a:r>
              <a:rPr lang="en-CA" dirty="0" smtClean="0"/>
              <a:t>An emotional bond between a child and their parent or guardian. </a:t>
            </a:r>
            <a:endParaRPr lang="en-CA" dirty="0"/>
          </a:p>
        </p:txBody>
      </p:sp>
      <p:pic>
        <p:nvPicPr>
          <p:cNvPr id="12290" name="Picture 2" descr="http://www.hacw.nhs.uk/EasysiteWeb/getresource.axd?AssetID=21887&amp;type=full&amp;servicetype=I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6545" y="420761"/>
            <a:ext cx="3246870" cy="4162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25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Synchrony </a:t>
            </a:r>
            <a:endParaRPr lang="en-CA" dirty="0"/>
          </a:p>
        </p:txBody>
      </p:sp>
      <p:sp>
        <p:nvSpPr>
          <p:cNvPr id="3" name="Content Placeholder 2"/>
          <p:cNvSpPr>
            <a:spLocks noGrp="1"/>
          </p:cNvSpPr>
          <p:nvPr>
            <p:ph idx="1"/>
          </p:nvPr>
        </p:nvSpPr>
        <p:spPr>
          <a:xfrm>
            <a:off x="1103312" y="2052918"/>
            <a:ext cx="6538459" cy="4195481"/>
          </a:xfrm>
        </p:spPr>
        <p:txBody>
          <a:bodyPr/>
          <a:lstStyle/>
          <a:p>
            <a:r>
              <a:rPr lang="en-CA" dirty="0" smtClean="0"/>
              <a:t>Reciprocal attachment pattern shared by parent and child. </a:t>
            </a:r>
          </a:p>
          <a:p>
            <a:r>
              <a:rPr lang="en-CA" dirty="0" smtClean="0"/>
              <a:t>Child and parents may both show signs of great emotional attachment making it difficult for both to leave one another. </a:t>
            </a:r>
            <a:endParaRPr lang="en-CA" dirty="0"/>
          </a:p>
        </p:txBody>
      </p:sp>
      <p:pic>
        <p:nvPicPr>
          <p:cNvPr id="8194" name="Picture 2" descr="http://www.sleepnanny.co.uk/wp-content/uploads/2015/04/Mother-Baby-1150x14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5169" y="2052918"/>
            <a:ext cx="3469368" cy="4250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508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Separation Anxiety</a:t>
            </a:r>
            <a:endParaRPr lang="en-CA" dirty="0"/>
          </a:p>
        </p:txBody>
      </p:sp>
      <p:sp>
        <p:nvSpPr>
          <p:cNvPr id="3" name="Content Placeholder 2"/>
          <p:cNvSpPr>
            <a:spLocks noGrp="1"/>
          </p:cNvSpPr>
          <p:nvPr>
            <p:ph idx="1"/>
          </p:nvPr>
        </p:nvSpPr>
        <p:spPr/>
        <p:txBody>
          <a:bodyPr/>
          <a:lstStyle/>
          <a:p>
            <a:r>
              <a:rPr lang="en-CA" dirty="0" smtClean="0"/>
              <a:t>Anxiety that arises when a child is separated or is threatened to be separated from a parent. </a:t>
            </a:r>
          </a:p>
          <a:p>
            <a:r>
              <a:rPr lang="en-CA" dirty="0" smtClean="0"/>
              <a:t>Child expresses discomfort by crying or yelling</a:t>
            </a:r>
          </a:p>
          <a:p>
            <a:endParaRPr lang="en-CA" dirty="0"/>
          </a:p>
        </p:txBody>
      </p:sp>
      <p:pic>
        <p:nvPicPr>
          <p:cNvPr id="9218" name="Picture 2" descr="http://alphamom.com/wp-content/uploads/2011/05/screaming_baby-e13063313476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1" y="3336586"/>
            <a:ext cx="5560725" cy="341057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vignette3.wikia.nocookie.net/trollpasta/images/f/f6/Alg-crying-baby-jpg.jpg/revision/latest?cb=201403231828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309647"/>
            <a:ext cx="5272520" cy="343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828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Stranger Anxiety</a:t>
            </a:r>
            <a:endParaRPr lang="en-CA" dirty="0"/>
          </a:p>
        </p:txBody>
      </p:sp>
      <p:sp>
        <p:nvSpPr>
          <p:cNvPr id="3" name="Content Placeholder 2"/>
          <p:cNvSpPr>
            <a:spLocks noGrp="1"/>
          </p:cNvSpPr>
          <p:nvPr>
            <p:ph idx="1"/>
          </p:nvPr>
        </p:nvSpPr>
        <p:spPr/>
        <p:txBody>
          <a:bodyPr/>
          <a:lstStyle/>
          <a:p>
            <a:r>
              <a:rPr lang="en-CA" dirty="0" smtClean="0"/>
              <a:t>Anxiety formed when a child is around a stranger</a:t>
            </a:r>
          </a:p>
          <a:p>
            <a:r>
              <a:rPr lang="en-CA" dirty="0" smtClean="0"/>
              <a:t>Child will usually seek proximity to a parent</a:t>
            </a:r>
          </a:p>
          <a:p>
            <a:r>
              <a:rPr lang="en-CA" dirty="0" smtClean="0"/>
              <a:t>May grab parent tightly </a:t>
            </a:r>
            <a:endParaRPr lang="en-CA" dirty="0"/>
          </a:p>
        </p:txBody>
      </p:sp>
      <p:pic>
        <p:nvPicPr>
          <p:cNvPr id="10242" name="Picture 2" descr="http://2.bp.blogspot.com/-PtYiuj_Fm_Y/UqUia71BEqI/AAAAAAAAEJI/LUmh-AQDQFQ/s1600/DSC_11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7679" y="3200400"/>
            <a:ext cx="4693919"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images.agoramedia.com/wte3.0/gcms/Toddler-Stranger-Anxiety-artic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1598" y="2286000"/>
            <a:ext cx="2852227" cy="28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711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is Attachment relevant to me personally? </a:t>
            </a:r>
            <a:endParaRPr lang="en-CA" dirty="0"/>
          </a:p>
        </p:txBody>
      </p:sp>
      <p:sp>
        <p:nvSpPr>
          <p:cNvPr id="3" name="Content Placeholder 2"/>
          <p:cNvSpPr>
            <a:spLocks noGrp="1"/>
          </p:cNvSpPr>
          <p:nvPr>
            <p:ph idx="1"/>
          </p:nvPr>
        </p:nvSpPr>
        <p:spPr/>
        <p:txBody>
          <a:bodyPr/>
          <a:lstStyle/>
          <a:p>
            <a:pPr marL="0" indent="0">
              <a:buNone/>
            </a:pPr>
            <a:r>
              <a:rPr lang="en-CA" dirty="0" smtClean="0"/>
              <a:t>I myself plan to have children one day and it is very good to know that</a:t>
            </a:r>
            <a:r>
              <a:rPr lang="en-CA" dirty="0"/>
              <a:t> </a:t>
            </a:r>
            <a:r>
              <a:rPr lang="en-CA" dirty="0" smtClean="0"/>
              <a:t>attachment….</a:t>
            </a:r>
          </a:p>
          <a:p>
            <a:r>
              <a:rPr lang="en-CA" dirty="0" smtClean="0"/>
              <a:t>is important to a Childs development. </a:t>
            </a:r>
          </a:p>
          <a:p>
            <a:r>
              <a:rPr lang="en-CA" dirty="0"/>
              <a:t>c</a:t>
            </a:r>
            <a:r>
              <a:rPr lang="en-CA" dirty="0" smtClean="0"/>
              <a:t>an form at different times or in stages </a:t>
            </a:r>
          </a:p>
          <a:p>
            <a:r>
              <a:rPr lang="en-CA" dirty="0"/>
              <a:t>m</a:t>
            </a:r>
            <a:r>
              <a:rPr lang="en-CA" dirty="0" smtClean="0"/>
              <a:t>ay or may not be reciprocal</a:t>
            </a:r>
          </a:p>
          <a:p>
            <a:r>
              <a:rPr lang="en-CA" dirty="0"/>
              <a:t>c</a:t>
            </a:r>
            <a:r>
              <a:rPr lang="en-CA" dirty="0" smtClean="0"/>
              <a:t>an result in discomfort</a:t>
            </a:r>
          </a:p>
          <a:p>
            <a:r>
              <a:rPr lang="en-CA" dirty="0"/>
              <a:t> </a:t>
            </a:r>
            <a:r>
              <a:rPr lang="en-CA" dirty="0" smtClean="0"/>
              <a:t>is natural </a:t>
            </a:r>
          </a:p>
          <a:p>
            <a:r>
              <a:rPr lang="en-CA" dirty="0" smtClean="0"/>
              <a:t>has different types and behavioural associations or characteristics. </a:t>
            </a:r>
          </a:p>
          <a:p>
            <a:endParaRPr lang="en-CA" dirty="0" smtClean="0"/>
          </a:p>
          <a:p>
            <a:endParaRPr lang="en-CA" dirty="0" smtClean="0"/>
          </a:p>
          <a:p>
            <a:endParaRPr lang="en-CA" dirty="0"/>
          </a:p>
        </p:txBody>
      </p:sp>
    </p:spTree>
    <p:extLst>
      <p:ext uri="{BB962C8B-B14F-4D97-AF65-F5344CB8AC3E}">
        <p14:creationId xmlns:p14="http://schemas.microsoft.com/office/powerpoint/2010/main" val="2091174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is Attachment related to my chosen profession? </a:t>
            </a:r>
            <a:endParaRPr lang="en-CA" dirty="0"/>
          </a:p>
        </p:txBody>
      </p:sp>
      <p:sp>
        <p:nvSpPr>
          <p:cNvPr id="3" name="Content Placeholder 2"/>
          <p:cNvSpPr>
            <a:spLocks noGrp="1"/>
          </p:cNvSpPr>
          <p:nvPr>
            <p:ph idx="1"/>
          </p:nvPr>
        </p:nvSpPr>
        <p:spPr>
          <a:xfrm>
            <a:off x="1103312" y="2052918"/>
            <a:ext cx="6198033" cy="4195481"/>
          </a:xfrm>
        </p:spPr>
        <p:txBody>
          <a:bodyPr/>
          <a:lstStyle/>
          <a:p>
            <a:r>
              <a:rPr lang="en-CA" dirty="0" smtClean="0"/>
              <a:t>In the early childhood education field it is very important to have a strong knowledge of attachment because parents and children both experience separation anxiety when the child is dropped of at daycare or preschool. We need to know what to say and do to ensure that the child knows their parent is and will always come back for them. We can even help the parents by sharing our knowledge so that they may ensure that the child has an easier time adjusting. </a:t>
            </a:r>
            <a:endParaRPr lang="en-CA" dirty="0"/>
          </a:p>
        </p:txBody>
      </p:sp>
      <p:pic>
        <p:nvPicPr>
          <p:cNvPr id="11266" name="Picture 2" descr="http://images.agoramedia.com/wte3.0/gcms/goodbye-to-your-preschooler-01-pg-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6193" y="2245658"/>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456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 </a:t>
            </a:r>
            <a:br>
              <a:rPr lang="en-CA" dirty="0" smtClean="0"/>
            </a:br>
            <a:endParaRPr lang="en-CA" dirty="0"/>
          </a:p>
        </p:txBody>
      </p:sp>
      <p:sp>
        <p:nvSpPr>
          <p:cNvPr id="3" name="Content Placeholder 2"/>
          <p:cNvSpPr>
            <a:spLocks noGrp="1"/>
          </p:cNvSpPr>
          <p:nvPr>
            <p:ph idx="1"/>
          </p:nvPr>
        </p:nvSpPr>
        <p:spPr/>
        <p:txBody>
          <a:bodyPr/>
          <a:lstStyle/>
          <a:p>
            <a:r>
              <a:rPr lang="en-CA" u="sng" dirty="0">
                <a:hlinkClick r:id="rId2"/>
              </a:rPr>
              <a:t>15FL </a:t>
            </a:r>
            <a:r>
              <a:rPr lang="en-CA" u="sng" dirty="0" smtClean="0">
                <a:hlinkClick r:id="rId2"/>
              </a:rPr>
              <a:t>PSY-1170-C05</a:t>
            </a:r>
            <a:r>
              <a:rPr lang="en-CA" u="sng" dirty="0" smtClean="0"/>
              <a:t>  class notes, files </a:t>
            </a:r>
            <a:r>
              <a:rPr lang="en-CA" u="sng" dirty="0" err="1" smtClean="0"/>
              <a:t>etc</a:t>
            </a:r>
            <a:r>
              <a:rPr lang="en-CA" u="sng" dirty="0" smtClean="0"/>
              <a:t> on canvas (not sure how to reference these documents to if anyone knows how that information would be greatly appreciated) </a:t>
            </a:r>
          </a:p>
          <a:p>
            <a:endParaRPr lang="en-CA" dirty="0"/>
          </a:p>
          <a:p>
            <a:r>
              <a:rPr lang="en-CA" dirty="0" smtClean="0"/>
              <a:t>Lifespan Development Text </a:t>
            </a:r>
          </a:p>
          <a:p>
            <a:endParaRPr lang="en-CA" dirty="0"/>
          </a:p>
          <a:p>
            <a:endParaRPr lang="en-CA" dirty="0"/>
          </a:p>
        </p:txBody>
      </p:sp>
    </p:spTree>
    <p:extLst>
      <p:ext uri="{BB962C8B-B14F-4D97-AF65-F5344CB8AC3E}">
        <p14:creationId xmlns:p14="http://schemas.microsoft.com/office/powerpoint/2010/main" val="3459590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Attachment Theory</a:t>
            </a:r>
            <a:endParaRPr lang="en-CA" dirty="0"/>
          </a:p>
        </p:txBody>
      </p:sp>
      <p:sp>
        <p:nvSpPr>
          <p:cNvPr id="3" name="Content Placeholder 2"/>
          <p:cNvSpPr>
            <a:spLocks noGrp="1"/>
          </p:cNvSpPr>
          <p:nvPr>
            <p:ph idx="1"/>
          </p:nvPr>
        </p:nvSpPr>
        <p:spPr>
          <a:xfrm>
            <a:off x="646111" y="1717602"/>
            <a:ext cx="6227930" cy="4154905"/>
          </a:xfrm>
        </p:spPr>
        <p:txBody>
          <a:bodyPr/>
          <a:lstStyle/>
          <a:p>
            <a:r>
              <a:rPr lang="en-CA" dirty="0" smtClean="0"/>
              <a:t>Belief that the </a:t>
            </a:r>
            <a:r>
              <a:rPr lang="en-CA" dirty="0"/>
              <a:t>ability </a:t>
            </a:r>
            <a:r>
              <a:rPr lang="en-CA" dirty="0" smtClean="0"/>
              <a:t>to become attached to another person in early childhood is genetic and that all human beings possess said ability. </a:t>
            </a:r>
          </a:p>
          <a:p>
            <a:r>
              <a:rPr lang="en-CA" dirty="0" smtClean="0"/>
              <a:t>It is also believed that the need to become attached is natural. </a:t>
            </a:r>
          </a:p>
          <a:p>
            <a:r>
              <a:rPr lang="en-CA" dirty="0" smtClean="0"/>
              <a:t>Isn't always reciprocal.</a:t>
            </a:r>
          </a:p>
          <a:p>
            <a:r>
              <a:rPr lang="en-CA" dirty="0" smtClean="0"/>
              <a:t>Children display behaviours such as seeking proximity with their parent when they feel upset of threatened. </a:t>
            </a:r>
          </a:p>
          <a:p>
            <a:r>
              <a:rPr lang="en-CA" dirty="0" smtClean="0"/>
              <a:t>Explains parent-child relationship and how it influences a child's development. </a:t>
            </a:r>
            <a:endParaRPr lang="en-CA" dirty="0"/>
          </a:p>
        </p:txBody>
      </p:sp>
      <p:pic>
        <p:nvPicPr>
          <p:cNvPr id="1026" name="Picture 2" descr="http://innerconflicts.com/wp/wp-content/uploads/2015/03/separa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6442" y="3748724"/>
            <a:ext cx="4539916" cy="26530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sychalive.org/wp-content/uploads/2010/05/Hunger-Versus-Love-300x1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3333" y="1152982"/>
            <a:ext cx="3266119" cy="2166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980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John Bowlby </a:t>
            </a:r>
            <a:endParaRPr lang="en-CA" dirty="0"/>
          </a:p>
        </p:txBody>
      </p:sp>
      <p:sp>
        <p:nvSpPr>
          <p:cNvPr id="3" name="Content Placeholder 2"/>
          <p:cNvSpPr>
            <a:spLocks noGrp="1"/>
          </p:cNvSpPr>
          <p:nvPr>
            <p:ph idx="1"/>
          </p:nvPr>
        </p:nvSpPr>
        <p:spPr>
          <a:xfrm>
            <a:off x="1018077" y="2382934"/>
            <a:ext cx="6324182" cy="4195481"/>
          </a:xfrm>
        </p:spPr>
        <p:txBody>
          <a:bodyPr/>
          <a:lstStyle/>
          <a:p>
            <a:r>
              <a:rPr lang="en-CA" dirty="0"/>
              <a:t>P</a:t>
            </a:r>
            <a:r>
              <a:rPr lang="en-CA" dirty="0" smtClean="0"/>
              <a:t>sychiatrist </a:t>
            </a:r>
            <a:r>
              <a:rPr lang="en-CA" dirty="0"/>
              <a:t>in a Child Guidance Clinic in </a:t>
            </a:r>
            <a:r>
              <a:rPr lang="en-CA" dirty="0" smtClean="0"/>
              <a:t>London</a:t>
            </a:r>
          </a:p>
          <a:p>
            <a:r>
              <a:rPr lang="en-CA" dirty="0"/>
              <a:t>T</a:t>
            </a:r>
            <a:r>
              <a:rPr lang="en-CA" dirty="0" smtClean="0"/>
              <a:t>reated </a:t>
            </a:r>
            <a:r>
              <a:rPr lang="en-CA" dirty="0"/>
              <a:t>emotionally disturbed children.  </a:t>
            </a:r>
            <a:endParaRPr lang="en-CA" dirty="0" smtClean="0"/>
          </a:p>
          <a:p>
            <a:r>
              <a:rPr lang="en-CA" dirty="0" smtClean="0"/>
              <a:t>Explored the importance </a:t>
            </a:r>
            <a:r>
              <a:rPr lang="en-CA" dirty="0"/>
              <a:t>of the child’s relationship with their mother </a:t>
            </a:r>
            <a:r>
              <a:rPr lang="en-CA" dirty="0" smtClean="0"/>
              <a:t>and how it would affect social</a:t>
            </a:r>
            <a:r>
              <a:rPr lang="en-CA" dirty="0"/>
              <a:t>, emotional and cognitive development.  </a:t>
            </a:r>
            <a:endParaRPr lang="en-CA" dirty="0" smtClean="0"/>
          </a:p>
          <a:p>
            <a:r>
              <a:rPr lang="en-CA" dirty="0"/>
              <a:t>L</a:t>
            </a:r>
            <a:r>
              <a:rPr lang="en-CA" dirty="0" smtClean="0"/>
              <a:t>ink </a:t>
            </a:r>
            <a:r>
              <a:rPr lang="en-CA" dirty="0"/>
              <a:t>between early infant separations with the mother and </a:t>
            </a:r>
            <a:r>
              <a:rPr lang="en-CA" dirty="0" smtClean="0"/>
              <a:t>later instability or disturbances.</a:t>
            </a:r>
          </a:p>
        </p:txBody>
      </p:sp>
      <p:pic>
        <p:nvPicPr>
          <p:cNvPr id="2052" name="Picture 4" descr="John Bowlby (1907-19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196" y="142773"/>
            <a:ext cx="1256130" cy="17104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elcomefostercare.co.uk/wp-content/uploads/2014/02/motherchildbond-1024x6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2259" y="1272251"/>
            <a:ext cx="3970947" cy="26330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mages.parenting.mdpcdn.com/sites/parenting.com/files/styles/facebook_og_image/public/separation-anxiety_1.jpg?itok=MrQpkf1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2259" y="4105001"/>
            <a:ext cx="2312824" cy="231282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albertaculture.files.wordpress.com/2015/03/maladjusted_horizontal_closeup_high.jpg"/>
          <p:cNvPicPr>
            <a:picLocks noChangeAspect="1" noChangeArrowheads="1"/>
          </p:cNvPicPr>
          <p:nvPr/>
        </p:nvPicPr>
        <p:blipFill rotWithShape="1">
          <a:blip r:embed="rId5">
            <a:extLst>
              <a:ext uri="{28A0092B-C50C-407E-A947-70E740481C1C}">
                <a14:useLocalDpi xmlns:a14="http://schemas.microsoft.com/office/drawing/2010/main" val="0"/>
              </a:ext>
            </a:extLst>
          </a:blip>
          <a:srcRect l="18102" t="1057" r="36506" b="8783"/>
          <a:stretch/>
        </p:blipFill>
        <p:spPr bwMode="auto">
          <a:xfrm>
            <a:off x="9879980" y="4105001"/>
            <a:ext cx="1759022" cy="2473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460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Stages of Attachment </a:t>
            </a:r>
            <a:endParaRPr lang="en-CA" dirty="0"/>
          </a:p>
        </p:txBody>
      </p:sp>
      <p:sp>
        <p:nvSpPr>
          <p:cNvPr id="3" name="Content Placeholder 2"/>
          <p:cNvSpPr>
            <a:spLocks noGrp="1"/>
          </p:cNvSpPr>
          <p:nvPr>
            <p:ph idx="1"/>
          </p:nvPr>
        </p:nvSpPr>
        <p:spPr>
          <a:xfrm>
            <a:off x="1103313" y="2052918"/>
            <a:ext cx="7382766" cy="4195481"/>
          </a:xfrm>
        </p:spPr>
        <p:txBody>
          <a:bodyPr/>
          <a:lstStyle/>
          <a:p>
            <a:r>
              <a:rPr lang="en-CA" dirty="0" smtClean="0"/>
              <a:t>Up to 3 Months- Newborns respond equally to any caregiver. </a:t>
            </a:r>
          </a:p>
          <a:p>
            <a:r>
              <a:rPr lang="en-CA" dirty="0" smtClean="0"/>
              <a:t>After 4 months- Infants begin to show preference. </a:t>
            </a:r>
          </a:p>
          <a:p>
            <a:r>
              <a:rPr lang="en-CA" dirty="0" smtClean="0"/>
              <a:t>After 7 months- Infants form an emotional attachment to one primary caregiver. </a:t>
            </a:r>
          </a:p>
          <a:p>
            <a:r>
              <a:rPr lang="en-CA" dirty="0" smtClean="0"/>
              <a:t>After 9 months- Forms multiple attachments. Begins to show increasing independence. </a:t>
            </a:r>
            <a:endParaRPr lang="en-CA" dirty="0"/>
          </a:p>
        </p:txBody>
      </p:sp>
      <p:pic>
        <p:nvPicPr>
          <p:cNvPr id="3074" name="Picture 2" descr="https://i.ytimg.com/vi/H5VirOMyRyo/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6771" y="792866"/>
            <a:ext cx="3203575" cy="18020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alphamom.com/wp-content/uploads/2010/11/smackdown_baby_spoon_wars-e12906126976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1322" y="2271492"/>
            <a:ext cx="2659024" cy="177268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startbabyonsolids.com/wp-content/uploads/2012/09/iStock_000016731358X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6079" y="3661760"/>
            <a:ext cx="2495330" cy="189821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hotbiz.com/wp-content/uploads/2015/01/Homewatch-Caregivers-pic-baby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2672" y="5111058"/>
            <a:ext cx="2869910" cy="1644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706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Types or Patterns of Attachment</a:t>
            </a:r>
            <a:endParaRPr lang="en-CA" dirty="0"/>
          </a:p>
        </p:txBody>
      </p:sp>
      <p:sp>
        <p:nvSpPr>
          <p:cNvPr id="3" name="Content Placeholder 2"/>
          <p:cNvSpPr>
            <a:spLocks noGrp="1"/>
          </p:cNvSpPr>
          <p:nvPr>
            <p:ph idx="1"/>
          </p:nvPr>
        </p:nvSpPr>
        <p:spPr/>
        <p:txBody>
          <a:bodyPr/>
          <a:lstStyle/>
          <a:p>
            <a:r>
              <a:rPr lang="en-CA" dirty="0" smtClean="0"/>
              <a:t>Secure </a:t>
            </a:r>
          </a:p>
          <a:p>
            <a:r>
              <a:rPr lang="en-CA" dirty="0" smtClean="0"/>
              <a:t>Ambivalent</a:t>
            </a:r>
          </a:p>
          <a:p>
            <a:r>
              <a:rPr lang="en-CA" dirty="0" smtClean="0"/>
              <a:t>Avoidant </a:t>
            </a:r>
          </a:p>
          <a:p>
            <a:r>
              <a:rPr lang="en-CA" dirty="0" smtClean="0"/>
              <a:t>Disorganized/ Disoriented </a:t>
            </a:r>
          </a:p>
          <a:p>
            <a:r>
              <a:rPr lang="en-CA" dirty="0" smtClean="0"/>
              <a:t>Synchrony </a:t>
            </a:r>
            <a:endParaRPr lang="en-CA" dirty="0"/>
          </a:p>
        </p:txBody>
      </p:sp>
    </p:spTree>
    <p:extLst>
      <p:ext uri="{BB962C8B-B14F-4D97-AF65-F5344CB8AC3E}">
        <p14:creationId xmlns:p14="http://schemas.microsoft.com/office/powerpoint/2010/main" val="2025788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Secure Attachment</a:t>
            </a:r>
            <a:endParaRPr lang="en-CA" dirty="0"/>
          </a:p>
        </p:txBody>
      </p:sp>
      <p:sp>
        <p:nvSpPr>
          <p:cNvPr id="3" name="Content Placeholder 2"/>
          <p:cNvSpPr>
            <a:spLocks noGrp="1"/>
          </p:cNvSpPr>
          <p:nvPr>
            <p:ph idx="1"/>
          </p:nvPr>
        </p:nvSpPr>
        <p:spPr>
          <a:xfrm>
            <a:off x="1103313" y="2052919"/>
            <a:ext cx="5100540" cy="1582380"/>
          </a:xfrm>
        </p:spPr>
        <p:txBody>
          <a:bodyPr/>
          <a:lstStyle/>
          <a:p>
            <a:r>
              <a:rPr lang="en-CA" dirty="0"/>
              <a:t> separates from the </a:t>
            </a:r>
            <a:r>
              <a:rPr lang="en-CA" dirty="0" smtClean="0"/>
              <a:t>parent</a:t>
            </a:r>
            <a:r>
              <a:rPr lang="en-CA" dirty="0"/>
              <a:t> </a:t>
            </a:r>
            <a:r>
              <a:rPr lang="en-CA" dirty="0" smtClean="0"/>
              <a:t>willingly </a:t>
            </a:r>
          </a:p>
          <a:p>
            <a:r>
              <a:rPr lang="en-CA" dirty="0" smtClean="0"/>
              <a:t>seeks </a:t>
            </a:r>
            <a:r>
              <a:rPr lang="en-CA" dirty="0"/>
              <a:t>proximity when </a:t>
            </a:r>
            <a:r>
              <a:rPr lang="en-CA" dirty="0" smtClean="0"/>
              <a:t>stressed</a:t>
            </a:r>
          </a:p>
          <a:p>
            <a:r>
              <a:rPr lang="en-CA" dirty="0"/>
              <a:t>n</a:t>
            </a:r>
            <a:r>
              <a:rPr lang="en-CA" dirty="0" smtClean="0"/>
              <a:t>eeds parent present to start and </a:t>
            </a:r>
            <a:r>
              <a:rPr lang="en-CA" dirty="0" smtClean="0"/>
              <a:t>endure </a:t>
            </a:r>
            <a:r>
              <a:rPr lang="en-CA" dirty="0" smtClean="0"/>
              <a:t>with exploration </a:t>
            </a:r>
            <a:endParaRPr lang="en-CA" dirty="0"/>
          </a:p>
        </p:txBody>
      </p:sp>
      <p:pic>
        <p:nvPicPr>
          <p:cNvPr id="4098" name="Picture 2" descr="http://www.soulshepherding.org/wp-content/uploads/mother-child-bonding-secure-attach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0574" y="2240815"/>
            <a:ext cx="5432558" cy="3616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539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Ambivalent Attachment</a:t>
            </a:r>
            <a:endParaRPr lang="en-CA" dirty="0"/>
          </a:p>
        </p:txBody>
      </p:sp>
      <p:sp>
        <p:nvSpPr>
          <p:cNvPr id="3" name="Content Placeholder 2"/>
          <p:cNvSpPr>
            <a:spLocks noGrp="1"/>
          </p:cNvSpPr>
          <p:nvPr>
            <p:ph idx="1"/>
          </p:nvPr>
        </p:nvSpPr>
        <p:spPr/>
        <p:txBody>
          <a:bodyPr/>
          <a:lstStyle/>
          <a:p>
            <a:r>
              <a:rPr lang="en-CA" dirty="0" smtClean="0"/>
              <a:t>is </a:t>
            </a:r>
            <a:r>
              <a:rPr lang="en-CA" dirty="0"/>
              <a:t>greatly upset when separated from the parent</a:t>
            </a:r>
          </a:p>
          <a:p>
            <a:r>
              <a:rPr lang="en-CA" dirty="0"/>
              <a:t>not reassured by the parent's return</a:t>
            </a:r>
          </a:p>
          <a:p>
            <a:r>
              <a:rPr lang="en-CA" dirty="0"/>
              <a:t>d</a:t>
            </a:r>
            <a:r>
              <a:rPr lang="en-CA" dirty="0" smtClean="0"/>
              <a:t>oes not show signs of wonder or exploration </a:t>
            </a:r>
            <a:endParaRPr lang="en-CA" dirty="0"/>
          </a:p>
          <a:p>
            <a:r>
              <a:rPr lang="en-CA" dirty="0" smtClean="0"/>
              <a:t>not easily comforted </a:t>
            </a:r>
          </a:p>
        </p:txBody>
      </p:sp>
      <p:pic>
        <p:nvPicPr>
          <p:cNvPr id="5124" name="Picture 4" descr="http://assets.babycenter.com/ims/2014/12/US_239-119497009_wide.jpg?width=4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5876" y="3426971"/>
            <a:ext cx="6076413" cy="3287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705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Avoidant Attachment </a:t>
            </a:r>
            <a:endParaRPr lang="en-CA" dirty="0"/>
          </a:p>
        </p:txBody>
      </p:sp>
      <p:sp>
        <p:nvSpPr>
          <p:cNvPr id="3" name="Content Placeholder 2"/>
          <p:cNvSpPr>
            <a:spLocks noGrp="1"/>
          </p:cNvSpPr>
          <p:nvPr>
            <p:ph idx="1"/>
          </p:nvPr>
        </p:nvSpPr>
        <p:spPr/>
        <p:txBody>
          <a:bodyPr/>
          <a:lstStyle/>
          <a:p>
            <a:r>
              <a:rPr lang="en-CA" dirty="0"/>
              <a:t>avoids contact with the parent </a:t>
            </a:r>
          </a:p>
          <a:p>
            <a:r>
              <a:rPr lang="en-CA" dirty="0" smtClean="0"/>
              <a:t>shows </a:t>
            </a:r>
            <a:r>
              <a:rPr lang="en-CA" dirty="0"/>
              <a:t>no </a:t>
            </a:r>
            <a:r>
              <a:rPr lang="en-CA" dirty="0" smtClean="0"/>
              <a:t>preference</a:t>
            </a:r>
          </a:p>
          <a:p>
            <a:endParaRPr lang="en-CA" dirty="0" smtClean="0"/>
          </a:p>
          <a:p>
            <a:endParaRPr lang="en-CA" dirty="0"/>
          </a:p>
        </p:txBody>
      </p:sp>
      <p:pic>
        <p:nvPicPr>
          <p:cNvPr id="6146" name="Picture 2" descr="http://bellophoto.net/wp-content/uploads/2014/03/01-winnie-room.jpg"/>
          <p:cNvPicPr>
            <a:picLocks noChangeAspect="1" noChangeArrowheads="1"/>
          </p:cNvPicPr>
          <p:nvPr/>
        </p:nvPicPr>
        <p:blipFill rotWithShape="1">
          <a:blip r:embed="rId2">
            <a:extLst>
              <a:ext uri="{28A0092B-C50C-407E-A947-70E740481C1C}">
                <a14:useLocalDpi xmlns:a14="http://schemas.microsoft.com/office/drawing/2010/main" val="0"/>
              </a:ext>
            </a:extLst>
          </a:blip>
          <a:srcRect l="-10" t="8691" r="622" b="422"/>
          <a:stretch/>
        </p:blipFill>
        <p:spPr bwMode="auto">
          <a:xfrm>
            <a:off x="5348472" y="2484275"/>
            <a:ext cx="5964702" cy="4171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077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287" y="452718"/>
            <a:ext cx="10270434" cy="1400530"/>
          </a:xfrm>
        </p:spPr>
        <p:txBody>
          <a:bodyPr/>
          <a:lstStyle/>
          <a:p>
            <a:r>
              <a:rPr lang="en-CA" dirty="0" smtClean="0"/>
              <a:t>Disorganized/Disoriented Attachment </a:t>
            </a:r>
            <a:endParaRPr lang="en-CA" dirty="0"/>
          </a:p>
        </p:txBody>
      </p:sp>
      <p:sp>
        <p:nvSpPr>
          <p:cNvPr id="3" name="Content Placeholder 2"/>
          <p:cNvSpPr>
            <a:spLocks noGrp="1"/>
          </p:cNvSpPr>
          <p:nvPr>
            <p:ph idx="1"/>
          </p:nvPr>
        </p:nvSpPr>
        <p:spPr>
          <a:xfrm>
            <a:off x="1103313" y="2052918"/>
            <a:ext cx="4664442" cy="4195481"/>
          </a:xfrm>
        </p:spPr>
        <p:txBody>
          <a:bodyPr/>
          <a:lstStyle/>
          <a:p>
            <a:r>
              <a:rPr lang="en-CA" dirty="0"/>
              <a:t> infant seems </a:t>
            </a:r>
            <a:r>
              <a:rPr lang="en-CA" dirty="0" smtClean="0"/>
              <a:t>confused, anxious, worried, hesitant or fearful </a:t>
            </a:r>
          </a:p>
          <a:p>
            <a:r>
              <a:rPr lang="en-CA" dirty="0" smtClean="0"/>
              <a:t> </a:t>
            </a:r>
            <a:r>
              <a:rPr lang="en-CA" dirty="0"/>
              <a:t>shows contradictory </a:t>
            </a:r>
            <a:r>
              <a:rPr lang="en-CA" dirty="0" smtClean="0"/>
              <a:t>behaviour</a:t>
            </a:r>
            <a:r>
              <a:rPr lang="en-CA" dirty="0"/>
              <a:t>.</a:t>
            </a:r>
            <a:endParaRPr lang="en-CA" dirty="0" smtClean="0"/>
          </a:p>
          <a:p>
            <a:r>
              <a:rPr lang="en-CA" dirty="0" smtClean="0"/>
              <a:t> might move toward </a:t>
            </a:r>
            <a:r>
              <a:rPr lang="en-CA" dirty="0"/>
              <a:t>the parent while looking away from him or </a:t>
            </a:r>
            <a:r>
              <a:rPr lang="en-CA" dirty="0" smtClean="0"/>
              <a:t>her.</a:t>
            </a:r>
            <a:endParaRPr lang="en-CA" dirty="0"/>
          </a:p>
        </p:txBody>
      </p:sp>
      <p:pic>
        <p:nvPicPr>
          <p:cNvPr id="7170" name="Picture 2" descr="http://www.mobilebeat.com/wp-content/uploads/2015/09/confused-bab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5021" y="1753352"/>
            <a:ext cx="5506671" cy="4495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7777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866</TotalTime>
  <Words>523</Words>
  <Application>Microsoft Office PowerPoint</Application>
  <PresentationFormat>Widescreen</PresentationFormat>
  <Paragraphs>65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Wingdings 3</vt:lpstr>
      <vt:lpstr>Ion</vt:lpstr>
      <vt:lpstr>Attachment </vt:lpstr>
      <vt:lpstr>Attachment Theory</vt:lpstr>
      <vt:lpstr>John Bowlby </vt:lpstr>
      <vt:lpstr>Stages of Attachment </vt:lpstr>
      <vt:lpstr>Types or Patterns of Attachment</vt:lpstr>
      <vt:lpstr>Secure Attachment</vt:lpstr>
      <vt:lpstr>Ambivalent Attachment</vt:lpstr>
      <vt:lpstr>Avoidant Attachment </vt:lpstr>
      <vt:lpstr>Disorganized/Disoriented Attachment </vt:lpstr>
      <vt:lpstr>Synchrony </vt:lpstr>
      <vt:lpstr>Separation Anxiety</vt:lpstr>
      <vt:lpstr>Stranger Anxiety</vt:lpstr>
      <vt:lpstr>How is Attachment relevant to me personally? </vt:lpstr>
      <vt:lpstr>How is Attachment related to my chosen profession? </vt:lpstr>
      <vt:lpstr>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Attachment</dc:title>
  <dc:creator>kristen Fournier</dc:creator>
  <cp:lastModifiedBy>kristen Fournier</cp:lastModifiedBy>
  <cp:revision>15</cp:revision>
  <dcterms:created xsi:type="dcterms:W3CDTF">2015-11-05T07:49:10Z</dcterms:created>
  <dcterms:modified xsi:type="dcterms:W3CDTF">2015-12-02T22:28:06Z</dcterms:modified>
</cp:coreProperties>
</file>